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63" r:id="rId7"/>
    <p:sldId id="264" r:id="rId8"/>
    <p:sldId id="270" r:id="rId9"/>
    <p:sldId id="266" r:id="rId10"/>
    <p:sldId id="265" r:id="rId11"/>
    <p:sldId id="274" r:id="rId12"/>
    <p:sldId id="273" r:id="rId13"/>
    <p:sldId id="267" r:id="rId14"/>
    <p:sldId id="271" r:id="rId15"/>
    <p:sldId id="272" r:id="rId16"/>
    <p:sldId id="26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13.png"/><Relationship Id="rId7" Type="http://schemas.openxmlformats.org/officeDocument/2006/relationships/image" Target="../media/image15.png"/><Relationship Id="rId2" Type="http://schemas.openxmlformats.org/officeDocument/2006/relationships/image" Target="../media/image3.svg"/><Relationship Id="rId1" Type="http://schemas.openxmlformats.org/officeDocument/2006/relationships/image" Target="../media/image12.png"/><Relationship Id="rId6" Type="http://schemas.openxmlformats.org/officeDocument/2006/relationships/image" Target="../media/image7.svg"/><Relationship Id="rId5" Type="http://schemas.openxmlformats.org/officeDocument/2006/relationships/image" Target="../media/image14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B1287F-B671-4108-AA9F-FFCDD4006772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01F1846A-A1A1-417D-9A95-B433391E4B9E}">
      <dgm:prSet/>
      <dgm:spPr/>
      <dgm:t>
        <a:bodyPr/>
        <a:lstStyle/>
        <a:p>
          <a:pPr>
            <a:defRPr cap="all"/>
          </a:pPr>
          <a:r>
            <a:rPr lang="en-US" dirty="0"/>
            <a:t>Overview of CV content and organization </a:t>
          </a:r>
        </a:p>
      </dgm:t>
    </dgm:pt>
    <dgm:pt modelId="{4A455A80-5E13-4E53-8695-605D6E5D04F3}" type="parTrans" cxnId="{4A95B9A3-66DD-4801-945D-402C267B2E14}">
      <dgm:prSet/>
      <dgm:spPr/>
      <dgm:t>
        <a:bodyPr/>
        <a:lstStyle/>
        <a:p>
          <a:endParaRPr lang="en-US"/>
        </a:p>
      </dgm:t>
    </dgm:pt>
    <dgm:pt modelId="{56B90C1C-FC91-495A-8DF8-CAB0F766E70B}" type="sibTrans" cxnId="{4A95B9A3-66DD-4801-945D-402C267B2E14}">
      <dgm:prSet/>
      <dgm:spPr/>
      <dgm:t>
        <a:bodyPr/>
        <a:lstStyle/>
        <a:p>
          <a:endParaRPr lang="en-US"/>
        </a:p>
      </dgm:t>
    </dgm:pt>
    <dgm:pt modelId="{38E9FE57-4B47-4026-8EBB-10E6ADC24BC7}">
      <dgm:prSet/>
      <dgm:spPr/>
      <dgm:t>
        <a:bodyPr/>
        <a:lstStyle/>
        <a:p>
          <a:pPr>
            <a:defRPr cap="all"/>
          </a:pPr>
          <a:r>
            <a:rPr lang="en-US" dirty="0"/>
            <a:t>Example </a:t>
          </a:r>
          <a:r>
            <a:rPr lang="en-US" dirty="0" err="1"/>
            <a:t>cvs</a:t>
          </a:r>
          <a:r>
            <a:rPr lang="en-US" dirty="0"/>
            <a:t> </a:t>
          </a:r>
        </a:p>
      </dgm:t>
    </dgm:pt>
    <dgm:pt modelId="{1866EE06-5C62-4A5C-9848-BA0D0718C7BE}" type="parTrans" cxnId="{87F931CC-88B9-4B5D-AC11-66C040F8F470}">
      <dgm:prSet/>
      <dgm:spPr/>
      <dgm:t>
        <a:bodyPr/>
        <a:lstStyle/>
        <a:p>
          <a:endParaRPr lang="en-US"/>
        </a:p>
      </dgm:t>
    </dgm:pt>
    <dgm:pt modelId="{28106843-4495-4F6F-AC6B-EEDB1EF9D250}" type="sibTrans" cxnId="{87F931CC-88B9-4B5D-AC11-66C040F8F470}">
      <dgm:prSet/>
      <dgm:spPr/>
      <dgm:t>
        <a:bodyPr/>
        <a:lstStyle/>
        <a:p>
          <a:endParaRPr lang="en-US"/>
        </a:p>
      </dgm:t>
    </dgm:pt>
    <dgm:pt modelId="{DC394D24-E283-4E3D-B3B7-8C0A37183566}">
      <dgm:prSet/>
      <dgm:spPr/>
      <dgm:t>
        <a:bodyPr/>
        <a:lstStyle/>
        <a:p>
          <a:pPr>
            <a:defRPr cap="all"/>
          </a:pPr>
          <a:r>
            <a:rPr lang="en-US"/>
            <a:t>Tips for writing academic bios</a:t>
          </a:r>
        </a:p>
      </dgm:t>
    </dgm:pt>
    <dgm:pt modelId="{D3E43A9E-FB98-4D69-B802-4B4660DF5082}" type="parTrans" cxnId="{769AEEE0-7B14-4285-9610-8D886226FD7B}">
      <dgm:prSet/>
      <dgm:spPr/>
      <dgm:t>
        <a:bodyPr/>
        <a:lstStyle/>
        <a:p>
          <a:endParaRPr lang="en-US"/>
        </a:p>
      </dgm:t>
    </dgm:pt>
    <dgm:pt modelId="{FE5EDDED-BBC6-4410-A4E6-14D46F40C4F2}" type="sibTrans" cxnId="{769AEEE0-7B14-4285-9610-8D886226FD7B}">
      <dgm:prSet/>
      <dgm:spPr/>
      <dgm:t>
        <a:bodyPr/>
        <a:lstStyle/>
        <a:p>
          <a:endParaRPr lang="en-US"/>
        </a:p>
      </dgm:t>
    </dgm:pt>
    <dgm:pt modelId="{FF2CEE39-5DDD-4567-9A0E-150AFBA4C85F}">
      <dgm:prSet/>
      <dgm:spPr/>
      <dgm:t>
        <a:bodyPr/>
        <a:lstStyle/>
        <a:p>
          <a:pPr>
            <a:defRPr cap="all"/>
          </a:pPr>
          <a:r>
            <a:rPr lang="en-US"/>
            <a:t>Questions on CVs and academic bios</a:t>
          </a:r>
        </a:p>
      </dgm:t>
    </dgm:pt>
    <dgm:pt modelId="{627EDAC1-BFB7-4ABA-BBA9-9D54ECD781DD}" type="parTrans" cxnId="{BAE3CB2E-3F4A-4686-B7E7-C6205A54AB54}">
      <dgm:prSet/>
      <dgm:spPr/>
      <dgm:t>
        <a:bodyPr/>
        <a:lstStyle/>
        <a:p>
          <a:endParaRPr lang="en-US"/>
        </a:p>
      </dgm:t>
    </dgm:pt>
    <dgm:pt modelId="{2EC14C74-8D52-401B-8996-7B9BC84F7E74}" type="sibTrans" cxnId="{BAE3CB2E-3F4A-4686-B7E7-C6205A54AB54}">
      <dgm:prSet/>
      <dgm:spPr/>
      <dgm:t>
        <a:bodyPr/>
        <a:lstStyle/>
        <a:p>
          <a:endParaRPr lang="en-US"/>
        </a:p>
      </dgm:t>
    </dgm:pt>
    <dgm:pt modelId="{A8B62557-5578-4D84-ACF2-CCAEE9A0C34B}">
      <dgm:prSet/>
      <dgm:spPr/>
      <dgm:t>
        <a:bodyPr/>
        <a:lstStyle/>
        <a:p>
          <a:pPr>
            <a:defRPr cap="all"/>
          </a:pPr>
          <a:r>
            <a:rPr lang="en-US"/>
            <a:t>Feedback workshop of CV and bios</a:t>
          </a:r>
        </a:p>
      </dgm:t>
    </dgm:pt>
    <dgm:pt modelId="{BC887623-27AF-4FFF-878B-3E1A890E4EBD}" type="parTrans" cxnId="{EA7508A9-956D-4D84-9DD6-A192A74D254F}">
      <dgm:prSet/>
      <dgm:spPr/>
      <dgm:t>
        <a:bodyPr/>
        <a:lstStyle/>
        <a:p>
          <a:endParaRPr lang="en-US"/>
        </a:p>
      </dgm:t>
    </dgm:pt>
    <dgm:pt modelId="{4923C5F5-B3C5-4DC4-BAA3-6F35611D5F91}" type="sibTrans" cxnId="{EA7508A9-956D-4D84-9DD6-A192A74D254F}">
      <dgm:prSet/>
      <dgm:spPr/>
      <dgm:t>
        <a:bodyPr/>
        <a:lstStyle/>
        <a:p>
          <a:endParaRPr lang="en-US"/>
        </a:p>
      </dgm:t>
    </dgm:pt>
    <dgm:pt modelId="{0F4339BA-5161-4E2A-A416-0B584833CCB3}" type="pres">
      <dgm:prSet presAssocID="{A1B1287F-B671-4108-AA9F-FFCDD4006772}" presName="root" presStyleCnt="0">
        <dgm:presLayoutVars>
          <dgm:dir/>
          <dgm:resizeHandles val="exact"/>
        </dgm:presLayoutVars>
      </dgm:prSet>
      <dgm:spPr/>
    </dgm:pt>
    <dgm:pt modelId="{A7FE9B6C-6C05-4337-96B4-B3D736356BDA}" type="pres">
      <dgm:prSet presAssocID="{01F1846A-A1A1-417D-9A95-B433391E4B9E}" presName="compNode" presStyleCnt="0"/>
      <dgm:spPr/>
    </dgm:pt>
    <dgm:pt modelId="{AA4E0BB0-0F3E-4988-9EED-AD2EBEB86674}" type="pres">
      <dgm:prSet presAssocID="{01F1846A-A1A1-417D-9A95-B433391E4B9E}" presName="iconBgRect" presStyleLbl="bgShp" presStyleIdx="0" presStyleCnt="5"/>
      <dgm:spPr/>
    </dgm:pt>
    <dgm:pt modelId="{4E08A9ED-972F-4B44-B691-77417A334AD8}" type="pres">
      <dgm:prSet presAssocID="{01F1846A-A1A1-417D-9A95-B433391E4B9E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67A758B7-2134-4B4B-B175-214BF8E930E9}" type="pres">
      <dgm:prSet presAssocID="{01F1846A-A1A1-417D-9A95-B433391E4B9E}" presName="spaceRect" presStyleCnt="0"/>
      <dgm:spPr/>
    </dgm:pt>
    <dgm:pt modelId="{F55159F1-3A8C-45A0-9922-2E63CA0B07B3}" type="pres">
      <dgm:prSet presAssocID="{01F1846A-A1A1-417D-9A95-B433391E4B9E}" presName="textRect" presStyleLbl="revTx" presStyleIdx="0" presStyleCnt="5">
        <dgm:presLayoutVars>
          <dgm:chMax val="1"/>
          <dgm:chPref val="1"/>
        </dgm:presLayoutVars>
      </dgm:prSet>
      <dgm:spPr/>
    </dgm:pt>
    <dgm:pt modelId="{05EB4F03-858E-4B3E-B5E2-42008E64D436}" type="pres">
      <dgm:prSet presAssocID="{56B90C1C-FC91-495A-8DF8-CAB0F766E70B}" presName="sibTrans" presStyleCnt="0"/>
      <dgm:spPr/>
    </dgm:pt>
    <dgm:pt modelId="{C92BEB4B-1C45-4AF7-8F67-507C774C8E29}" type="pres">
      <dgm:prSet presAssocID="{38E9FE57-4B47-4026-8EBB-10E6ADC24BC7}" presName="compNode" presStyleCnt="0"/>
      <dgm:spPr/>
    </dgm:pt>
    <dgm:pt modelId="{AB66F38D-3CA6-460D-873E-13BA1577B61E}" type="pres">
      <dgm:prSet presAssocID="{38E9FE57-4B47-4026-8EBB-10E6ADC24BC7}" presName="iconBgRect" presStyleLbl="bgShp" presStyleIdx="1" presStyleCnt="5"/>
      <dgm:spPr/>
    </dgm:pt>
    <dgm:pt modelId="{61588F0D-50AB-44E9-BF12-50D83DD85E53}" type="pres">
      <dgm:prSet presAssocID="{38E9FE57-4B47-4026-8EBB-10E6ADC24BC7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5695F825-A37F-4757-BF92-F55C59E5AC4F}" type="pres">
      <dgm:prSet presAssocID="{38E9FE57-4B47-4026-8EBB-10E6ADC24BC7}" presName="spaceRect" presStyleCnt="0"/>
      <dgm:spPr/>
    </dgm:pt>
    <dgm:pt modelId="{BEE9EB42-014C-42AB-8143-2FB970086C56}" type="pres">
      <dgm:prSet presAssocID="{38E9FE57-4B47-4026-8EBB-10E6ADC24BC7}" presName="textRect" presStyleLbl="revTx" presStyleIdx="1" presStyleCnt="5">
        <dgm:presLayoutVars>
          <dgm:chMax val="1"/>
          <dgm:chPref val="1"/>
        </dgm:presLayoutVars>
      </dgm:prSet>
      <dgm:spPr/>
    </dgm:pt>
    <dgm:pt modelId="{92C28424-BBCA-43CB-B36E-159098045AB1}" type="pres">
      <dgm:prSet presAssocID="{28106843-4495-4F6F-AC6B-EEDB1EF9D250}" presName="sibTrans" presStyleCnt="0"/>
      <dgm:spPr/>
    </dgm:pt>
    <dgm:pt modelId="{4B535C5A-BF1F-420C-B7AF-7A89E65F564D}" type="pres">
      <dgm:prSet presAssocID="{DC394D24-E283-4E3D-B3B7-8C0A37183566}" presName="compNode" presStyleCnt="0"/>
      <dgm:spPr/>
    </dgm:pt>
    <dgm:pt modelId="{9C6AA3F7-CD57-4283-A6D2-9807FC0F2EC3}" type="pres">
      <dgm:prSet presAssocID="{DC394D24-E283-4E3D-B3B7-8C0A37183566}" presName="iconBgRect" presStyleLbl="bgShp" presStyleIdx="2" presStyleCnt="5"/>
      <dgm:spPr/>
    </dgm:pt>
    <dgm:pt modelId="{E9C605C9-7E40-41A5-AB69-24923498BBEA}" type="pres">
      <dgm:prSet presAssocID="{DC394D24-E283-4E3D-B3B7-8C0A37183566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F173860D-5778-428C-B61F-B1C8454DC9F2}" type="pres">
      <dgm:prSet presAssocID="{DC394D24-E283-4E3D-B3B7-8C0A37183566}" presName="spaceRect" presStyleCnt="0"/>
      <dgm:spPr/>
    </dgm:pt>
    <dgm:pt modelId="{FF698F23-4C78-474F-9001-4806229D42DC}" type="pres">
      <dgm:prSet presAssocID="{DC394D24-E283-4E3D-B3B7-8C0A37183566}" presName="textRect" presStyleLbl="revTx" presStyleIdx="2" presStyleCnt="5">
        <dgm:presLayoutVars>
          <dgm:chMax val="1"/>
          <dgm:chPref val="1"/>
        </dgm:presLayoutVars>
      </dgm:prSet>
      <dgm:spPr/>
    </dgm:pt>
    <dgm:pt modelId="{4548FB78-8825-418C-97B3-EE9CBBA856AF}" type="pres">
      <dgm:prSet presAssocID="{FE5EDDED-BBC6-4410-A4E6-14D46F40C4F2}" presName="sibTrans" presStyleCnt="0"/>
      <dgm:spPr/>
    </dgm:pt>
    <dgm:pt modelId="{7C32C4BF-F602-4F3B-A4EC-5ABC0B37A235}" type="pres">
      <dgm:prSet presAssocID="{FF2CEE39-5DDD-4567-9A0E-150AFBA4C85F}" presName="compNode" presStyleCnt="0"/>
      <dgm:spPr/>
    </dgm:pt>
    <dgm:pt modelId="{0A26D66B-7ABA-4FF9-8195-2D3172F91680}" type="pres">
      <dgm:prSet presAssocID="{FF2CEE39-5DDD-4567-9A0E-150AFBA4C85F}" presName="iconBgRect" presStyleLbl="bgShp" presStyleIdx="3" presStyleCnt="5"/>
      <dgm:spPr/>
    </dgm:pt>
    <dgm:pt modelId="{6E5BDB0E-F5AE-4361-A412-D08208ED44C1}" type="pres">
      <dgm:prSet presAssocID="{FF2CEE39-5DDD-4567-9A0E-150AFBA4C85F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B88D6D99-C3EE-492A-B052-F1A9308A13CB}" type="pres">
      <dgm:prSet presAssocID="{FF2CEE39-5DDD-4567-9A0E-150AFBA4C85F}" presName="spaceRect" presStyleCnt="0"/>
      <dgm:spPr/>
    </dgm:pt>
    <dgm:pt modelId="{9FFBC954-625B-44F7-8876-66D0D2449B41}" type="pres">
      <dgm:prSet presAssocID="{FF2CEE39-5DDD-4567-9A0E-150AFBA4C85F}" presName="textRect" presStyleLbl="revTx" presStyleIdx="3" presStyleCnt="5">
        <dgm:presLayoutVars>
          <dgm:chMax val="1"/>
          <dgm:chPref val="1"/>
        </dgm:presLayoutVars>
      </dgm:prSet>
      <dgm:spPr/>
    </dgm:pt>
    <dgm:pt modelId="{D2D1F8B0-ACEE-427E-9013-6A9BF6661E1C}" type="pres">
      <dgm:prSet presAssocID="{2EC14C74-8D52-401B-8996-7B9BC84F7E74}" presName="sibTrans" presStyleCnt="0"/>
      <dgm:spPr/>
    </dgm:pt>
    <dgm:pt modelId="{35FA87EF-3F73-439D-BACD-2D8E2CCE8281}" type="pres">
      <dgm:prSet presAssocID="{A8B62557-5578-4D84-ACF2-CCAEE9A0C34B}" presName="compNode" presStyleCnt="0"/>
      <dgm:spPr/>
    </dgm:pt>
    <dgm:pt modelId="{6571E503-796E-4B9C-9DF5-33467BD63277}" type="pres">
      <dgm:prSet presAssocID="{A8B62557-5578-4D84-ACF2-CCAEE9A0C34B}" presName="iconBgRect" presStyleLbl="bgShp" presStyleIdx="4" presStyleCnt="5"/>
      <dgm:spPr/>
    </dgm:pt>
    <dgm:pt modelId="{297BC9EA-4AA9-49AA-B492-F59627925519}" type="pres">
      <dgm:prSet presAssocID="{A8B62557-5578-4D84-ACF2-CCAEE9A0C34B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717F50C6-BAE0-43A9-B319-A8B6E149E449}" type="pres">
      <dgm:prSet presAssocID="{A8B62557-5578-4D84-ACF2-CCAEE9A0C34B}" presName="spaceRect" presStyleCnt="0"/>
      <dgm:spPr/>
    </dgm:pt>
    <dgm:pt modelId="{16743765-752E-4A8F-ADAD-23B2963498ED}" type="pres">
      <dgm:prSet presAssocID="{A8B62557-5578-4D84-ACF2-CCAEE9A0C34B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BAE3CB2E-3F4A-4686-B7E7-C6205A54AB54}" srcId="{A1B1287F-B671-4108-AA9F-FFCDD4006772}" destId="{FF2CEE39-5DDD-4567-9A0E-150AFBA4C85F}" srcOrd="3" destOrd="0" parTransId="{627EDAC1-BFB7-4ABA-BBA9-9D54ECD781DD}" sibTransId="{2EC14C74-8D52-401B-8996-7B9BC84F7E74}"/>
    <dgm:cxn modelId="{154FC95F-C58D-4DCB-AA26-69849E09E255}" type="presOf" srcId="{DC394D24-E283-4E3D-B3B7-8C0A37183566}" destId="{FF698F23-4C78-474F-9001-4806229D42DC}" srcOrd="0" destOrd="0" presId="urn:microsoft.com/office/officeart/2018/5/layout/IconCircleLabelList"/>
    <dgm:cxn modelId="{2B4A0E93-9245-48B5-AC12-52E0D8FD1830}" type="presOf" srcId="{A8B62557-5578-4D84-ACF2-CCAEE9A0C34B}" destId="{16743765-752E-4A8F-ADAD-23B2963498ED}" srcOrd="0" destOrd="0" presId="urn:microsoft.com/office/officeart/2018/5/layout/IconCircleLabelList"/>
    <dgm:cxn modelId="{4A95B9A3-66DD-4801-945D-402C267B2E14}" srcId="{A1B1287F-B671-4108-AA9F-FFCDD4006772}" destId="{01F1846A-A1A1-417D-9A95-B433391E4B9E}" srcOrd="0" destOrd="0" parTransId="{4A455A80-5E13-4E53-8695-605D6E5D04F3}" sibTransId="{56B90C1C-FC91-495A-8DF8-CAB0F766E70B}"/>
    <dgm:cxn modelId="{EA7508A9-956D-4D84-9DD6-A192A74D254F}" srcId="{A1B1287F-B671-4108-AA9F-FFCDD4006772}" destId="{A8B62557-5578-4D84-ACF2-CCAEE9A0C34B}" srcOrd="4" destOrd="0" parTransId="{BC887623-27AF-4FFF-878B-3E1A890E4EBD}" sibTransId="{4923C5F5-B3C5-4DC4-BAA3-6F35611D5F91}"/>
    <dgm:cxn modelId="{17F746AA-09F2-40F1-BD8F-E2072FDA3C32}" type="presOf" srcId="{FF2CEE39-5DDD-4567-9A0E-150AFBA4C85F}" destId="{9FFBC954-625B-44F7-8876-66D0D2449B41}" srcOrd="0" destOrd="0" presId="urn:microsoft.com/office/officeart/2018/5/layout/IconCircleLabelList"/>
    <dgm:cxn modelId="{9D32C2AD-E561-4DCD-940B-9E9C13DBD06B}" type="presOf" srcId="{01F1846A-A1A1-417D-9A95-B433391E4B9E}" destId="{F55159F1-3A8C-45A0-9922-2E63CA0B07B3}" srcOrd="0" destOrd="0" presId="urn:microsoft.com/office/officeart/2018/5/layout/IconCircleLabelList"/>
    <dgm:cxn modelId="{87F931CC-88B9-4B5D-AC11-66C040F8F470}" srcId="{A1B1287F-B671-4108-AA9F-FFCDD4006772}" destId="{38E9FE57-4B47-4026-8EBB-10E6ADC24BC7}" srcOrd="1" destOrd="0" parTransId="{1866EE06-5C62-4A5C-9848-BA0D0718C7BE}" sibTransId="{28106843-4495-4F6F-AC6B-EEDB1EF9D250}"/>
    <dgm:cxn modelId="{1DA929CD-F45B-48C2-A922-3938B3D8B3CC}" type="presOf" srcId="{38E9FE57-4B47-4026-8EBB-10E6ADC24BC7}" destId="{BEE9EB42-014C-42AB-8143-2FB970086C56}" srcOrd="0" destOrd="0" presId="urn:microsoft.com/office/officeart/2018/5/layout/IconCircleLabelList"/>
    <dgm:cxn modelId="{BFEE31DE-DCC8-4CD8-A36C-E763BF99BED7}" type="presOf" srcId="{A1B1287F-B671-4108-AA9F-FFCDD4006772}" destId="{0F4339BA-5161-4E2A-A416-0B584833CCB3}" srcOrd="0" destOrd="0" presId="urn:microsoft.com/office/officeart/2018/5/layout/IconCircleLabelList"/>
    <dgm:cxn modelId="{769AEEE0-7B14-4285-9610-8D886226FD7B}" srcId="{A1B1287F-B671-4108-AA9F-FFCDD4006772}" destId="{DC394D24-E283-4E3D-B3B7-8C0A37183566}" srcOrd="2" destOrd="0" parTransId="{D3E43A9E-FB98-4D69-B802-4B4660DF5082}" sibTransId="{FE5EDDED-BBC6-4410-A4E6-14D46F40C4F2}"/>
    <dgm:cxn modelId="{74C9A640-EFEB-48D8-8948-BBB576A2F0EF}" type="presParOf" srcId="{0F4339BA-5161-4E2A-A416-0B584833CCB3}" destId="{A7FE9B6C-6C05-4337-96B4-B3D736356BDA}" srcOrd="0" destOrd="0" presId="urn:microsoft.com/office/officeart/2018/5/layout/IconCircleLabelList"/>
    <dgm:cxn modelId="{5F44EF5E-320A-4EDE-A1C1-AB759B562BCF}" type="presParOf" srcId="{A7FE9B6C-6C05-4337-96B4-B3D736356BDA}" destId="{AA4E0BB0-0F3E-4988-9EED-AD2EBEB86674}" srcOrd="0" destOrd="0" presId="urn:microsoft.com/office/officeart/2018/5/layout/IconCircleLabelList"/>
    <dgm:cxn modelId="{89CCADA8-5DB1-490F-8388-CA2043052197}" type="presParOf" srcId="{A7FE9B6C-6C05-4337-96B4-B3D736356BDA}" destId="{4E08A9ED-972F-4B44-B691-77417A334AD8}" srcOrd="1" destOrd="0" presId="urn:microsoft.com/office/officeart/2018/5/layout/IconCircleLabelList"/>
    <dgm:cxn modelId="{75C24360-05F9-4E4B-8F60-72B304E5271A}" type="presParOf" srcId="{A7FE9B6C-6C05-4337-96B4-B3D736356BDA}" destId="{67A758B7-2134-4B4B-B175-214BF8E930E9}" srcOrd="2" destOrd="0" presId="urn:microsoft.com/office/officeart/2018/5/layout/IconCircleLabelList"/>
    <dgm:cxn modelId="{BD949759-35B8-4F84-AA01-D5125A1A8FD6}" type="presParOf" srcId="{A7FE9B6C-6C05-4337-96B4-B3D736356BDA}" destId="{F55159F1-3A8C-45A0-9922-2E63CA0B07B3}" srcOrd="3" destOrd="0" presId="urn:microsoft.com/office/officeart/2018/5/layout/IconCircleLabelList"/>
    <dgm:cxn modelId="{8197D553-6D64-4D01-881B-304B179486AE}" type="presParOf" srcId="{0F4339BA-5161-4E2A-A416-0B584833CCB3}" destId="{05EB4F03-858E-4B3E-B5E2-42008E64D436}" srcOrd="1" destOrd="0" presId="urn:microsoft.com/office/officeart/2018/5/layout/IconCircleLabelList"/>
    <dgm:cxn modelId="{1C40E4CF-DDC2-440C-8E78-9EB532ED510D}" type="presParOf" srcId="{0F4339BA-5161-4E2A-A416-0B584833CCB3}" destId="{C92BEB4B-1C45-4AF7-8F67-507C774C8E29}" srcOrd="2" destOrd="0" presId="urn:microsoft.com/office/officeart/2018/5/layout/IconCircleLabelList"/>
    <dgm:cxn modelId="{C0D7A362-0C82-41D9-9DBB-E413D0749198}" type="presParOf" srcId="{C92BEB4B-1C45-4AF7-8F67-507C774C8E29}" destId="{AB66F38D-3CA6-460D-873E-13BA1577B61E}" srcOrd="0" destOrd="0" presId="urn:microsoft.com/office/officeart/2018/5/layout/IconCircleLabelList"/>
    <dgm:cxn modelId="{C73B4BF1-6BD2-4C5A-AB4F-7A2AEC589FAD}" type="presParOf" srcId="{C92BEB4B-1C45-4AF7-8F67-507C774C8E29}" destId="{61588F0D-50AB-44E9-BF12-50D83DD85E53}" srcOrd="1" destOrd="0" presId="urn:microsoft.com/office/officeart/2018/5/layout/IconCircleLabelList"/>
    <dgm:cxn modelId="{5FBE3874-9FD7-45B9-8BBE-61C070BAB442}" type="presParOf" srcId="{C92BEB4B-1C45-4AF7-8F67-507C774C8E29}" destId="{5695F825-A37F-4757-BF92-F55C59E5AC4F}" srcOrd="2" destOrd="0" presId="urn:microsoft.com/office/officeart/2018/5/layout/IconCircleLabelList"/>
    <dgm:cxn modelId="{FEC42446-36C0-41AC-88B2-330B014BD964}" type="presParOf" srcId="{C92BEB4B-1C45-4AF7-8F67-507C774C8E29}" destId="{BEE9EB42-014C-42AB-8143-2FB970086C56}" srcOrd="3" destOrd="0" presId="urn:microsoft.com/office/officeart/2018/5/layout/IconCircleLabelList"/>
    <dgm:cxn modelId="{46991505-919E-4866-AD3A-577DD0E28147}" type="presParOf" srcId="{0F4339BA-5161-4E2A-A416-0B584833CCB3}" destId="{92C28424-BBCA-43CB-B36E-159098045AB1}" srcOrd="3" destOrd="0" presId="urn:microsoft.com/office/officeart/2018/5/layout/IconCircleLabelList"/>
    <dgm:cxn modelId="{E18F23A4-33A7-4FE1-9082-06F3455143E1}" type="presParOf" srcId="{0F4339BA-5161-4E2A-A416-0B584833CCB3}" destId="{4B535C5A-BF1F-420C-B7AF-7A89E65F564D}" srcOrd="4" destOrd="0" presId="urn:microsoft.com/office/officeart/2018/5/layout/IconCircleLabelList"/>
    <dgm:cxn modelId="{857CA481-22F7-49D9-96FE-321CAF66A275}" type="presParOf" srcId="{4B535C5A-BF1F-420C-B7AF-7A89E65F564D}" destId="{9C6AA3F7-CD57-4283-A6D2-9807FC0F2EC3}" srcOrd="0" destOrd="0" presId="urn:microsoft.com/office/officeart/2018/5/layout/IconCircleLabelList"/>
    <dgm:cxn modelId="{EA44F738-D101-4F19-800B-75893F4C5684}" type="presParOf" srcId="{4B535C5A-BF1F-420C-B7AF-7A89E65F564D}" destId="{E9C605C9-7E40-41A5-AB69-24923498BBEA}" srcOrd="1" destOrd="0" presId="urn:microsoft.com/office/officeart/2018/5/layout/IconCircleLabelList"/>
    <dgm:cxn modelId="{6DB31E09-38EB-4264-BBB3-4E5BA653DF06}" type="presParOf" srcId="{4B535C5A-BF1F-420C-B7AF-7A89E65F564D}" destId="{F173860D-5778-428C-B61F-B1C8454DC9F2}" srcOrd="2" destOrd="0" presId="urn:microsoft.com/office/officeart/2018/5/layout/IconCircleLabelList"/>
    <dgm:cxn modelId="{A581F111-9CBF-4699-A491-DD94E85F401C}" type="presParOf" srcId="{4B535C5A-BF1F-420C-B7AF-7A89E65F564D}" destId="{FF698F23-4C78-474F-9001-4806229D42DC}" srcOrd="3" destOrd="0" presId="urn:microsoft.com/office/officeart/2018/5/layout/IconCircleLabelList"/>
    <dgm:cxn modelId="{E67F34BB-F3AA-4FA4-B831-0277815D191A}" type="presParOf" srcId="{0F4339BA-5161-4E2A-A416-0B584833CCB3}" destId="{4548FB78-8825-418C-97B3-EE9CBBA856AF}" srcOrd="5" destOrd="0" presId="urn:microsoft.com/office/officeart/2018/5/layout/IconCircleLabelList"/>
    <dgm:cxn modelId="{D84D5A4C-2B18-4E80-97C5-A09026F87953}" type="presParOf" srcId="{0F4339BA-5161-4E2A-A416-0B584833CCB3}" destId="{7C32C4BF-F602-4F3B-A4EC-5ABC0B37A235}" srcOrd="6" destOrd="0" presId="urn:microsoft.com/office/officeart/2018/5/layout/IconCircleLabelList"/>
    <dgm:cxn modelId="{74041FFD-1A6E-44D5-87C0-8A5F83717AE3}" type="presParOf" srcId="{7C32C4BF-F602-4F3B-A4EC-5ABC0B37A235}" destId="{0A26D66B-7ABA-4FF9-8195-2D3172F91680}" srcOrd="0" destOrd="0" presId="urn:microsoft.com/office/officeart/2018/5/layout/IconCircleLabelList"/>
    <dgm:cxn modelId="{3F02018A-51B0-45CB-B853-3D869726945C}" type="presParOf" srcId="{7C32C4BF-F602-4F3B-A4EC-5ABC0B37A235}" destId="{6E5BDB0E-F5AE-4361-A412-D08208ED44C1}" srcOrd="1" destOrd="0" presId="urn:microsoft.com/office/officeart/2018/5/layout/IconCircleLabelList"/>
    <dgm:cxn modelId="{908CED29-DA24-40BD-9CEC-CCDE048DDADE}" type="presParOf" srcId="{7C32C4BF-F602-4F3B-A4EC-5ABC0B37A235}" destId="{B88D6D99-C3EE-492A-B052-F1A9308A13CB}" srcOrd="2" destOrd="0" presId="urn:microsoft.com/office/officeart/2018/5/layout/IconCircleLabelList"/>
    <dgm:cxn modelId="{09488678-F290-47E3-A353-27FAD361CA94}" type="presParOf" srcId="{7C32C4BF-F602-4F3B-A4EC-5ABC0B37A235}" destId="{9FFBC954-625B-44F7-8876-66D0D2449B41}" srcOrd="3" destOrd="0" presId="urn:microsoft.com/office/officeart/2018/5/layout/IconCircleLabelList"/>
    <dgm:cxn modelId="{1BB2579C-C3BF-4941-80CD-E023E9F014E2}" type="presParOf" srcId="{0F4339BA-5161-4E2A-A416-0B584833CCB3}" destId="{D2D1F8B0-ACEE-427E-9013-6A9BF6661E1C}" srcOrd="7" destOrd="0" presId="urn:microsoft.com/office/officeart/2018/5/layout/IconCircleLabelList"/>
    <dgm:cxn modelId="{E38A6D0A-A25F-4B7D-ABA7-26232B46D43D}" type="presParOf" srcId="{0F4339BA-5161-4E2A-A416-0B584833CCB3}" destId="{35FA87EF-3F73-439D-BACD-2D8E2CCE8281}" srcOrd="8" destOrd="0" presId="urn:microsoft.com/office/officeart/2018/5/layout/IconCircleLabelList"/>
    <dgm:cxn modelId="{98C65DFB-9D43-4A96-B47D-9F4B950236C7}" type="presParOf" srcId="{35FA87EF-3F73-439D-BACD-2D8E2CCE8281}" destId="{6571E503-796E-4B9C-9DF5-33467BD63277}" srcOrd="0" destOrd="0" presId="urn:microsoft.com/office/officeart/2018/5/layout/IconCircleLabelList"/>
    <dgm:cxn modelId="{BB8F929E-7891-4E0B-9C10-8F4FD6BF5A65}" type="presParOf" srcId="{35FA87EF-3F73-439D-BACD-2D8E2CCE8281}" destId="{297BC9EA-4AA9-49AA-B492-F59627925519}" srcOrd="1" destOrd="0" presId="urn:microsoft.com/office/officeart/2018/5/layout/IconCircleLabelList"/>
    <dgm:cxn modelId="{FE38EB14-EAA2-4983-8A54-98E950F194C0}" type="presParOf" srcId="{35FA87EF-3F73-439D-BACD-2D8E2CCE8281}" destId="{717F50C6-BAE0-43A9-B319-A8B6E149E449}" srcOrd="2" destOrd="0" presId="urn:microsoft.com/office/officeart/2018/5/layout/IconCircleLabelList"/>
    <dgm:cxn modelId="{9375D478-F607-4982-9236-56D6A73D10DD}" type="presParOf" srcId="{35FA87EF-3F73-439D-BACD-2D8E2CCE8281}" destId="{16743765-752E-4A8F-ADAD-23B2963498ED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4E0BB0-0F3E-4988-9EED-AD2EBEB86674}">
      <dsp:nvSpPr>
        <dsp:cNvPr id="0" name=""/>
        <dsp:cNvSpPr/>
      </dsp:nvSpPr>
      <dsp:spPr>
        <a:xfrm>
          <a:off x="331208" y="851222"/>
          <a:ext cx="1027230" cy="102723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08A9ED-972F-4B44-B691-77417A334AD8}">
      <dsp:nvSpPr>
        <dsp:cNvPr id="0" name=""/>
        <dsp:cNvSpPr/>
      </dsp:nvSpPr>
      <dsp:spPr>
        <a:xfrm>
          <a:off x="550126" y="1070140"/>
          <a:ext cx="589394" cy="58939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5159F1-3A8C-45A0-9922-2E63CA0B07B3}">
      <dsp:nvSpPr>
        <dsp:cNvPr id="0" name=""/>
        <dsp:cNvSpPr/>
      </dsp:nvSpPr>
      <dsp:spPr>
        <a:xfrm>
          <a:off x="2832" y="2198410"/>
          <a:ext cx="1683984" cy="673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Overview of CV content and organization </a:t>
          </a:r>
        </a:p>
      </dsp:txBody>
      <dsp:txXfrm>
        <a:off x="2832" y="2198410"/>
        <a:ext cx="1683984" cy="673593"/>
      </dsp:txXfrm>
    </dsp:sp>
    <dsp:sp modelId="{AB66F38D-3CA6-460D-873E-13BA1577B61E}">
      <dsp:nvSpPr>
        <dsp:cNvPr id="0" name=""/>
        <dsp:cNvSpPr/>
      </dsp:nvSpPr>
      <dsp:spPr>
        <a:xfrm>
          <a:off x="2309890" y="851222"/>
          <a:ext cx="1027230" cy="102723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588F0D-50AB-44E9-BF12-50D83DD85E53}">
      <dsp:nvSpPr>
        <dsp:cNvPr id="0" name=""/>
        <dsp:cNvSpPr/>
      </dsp:nvSpPr>
      <dsp:spPr>
        <a:xfrm>
          <a:off x="2528808" y="1070140"/>
          <a:ext cx="589394" cy="58939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E9EB42-014C-42AB-8143-2FB970086C56}">
      <dsp:nvSpPr>
        <dsp:cNvPr id="0" name=""/>
        <dsp:cNvSpPr/>
      </dsp:nvSpPr>
      <dsp:spPr>
        <a:xfrm>
          <a:off x="1981513" y="2198410"/>
          <a:ext cx="1683984" cy="673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Example </a:t>
          </a:r>
          <a:r>
            <a:rPr lang="en-US" sz="1600" kern="1200" dirty="0" err="1"/>
            <a:t>cvs</a:t>
          </a:r>
          <a:r>
            <a:rPr lang="en-US" sz="1600" kern="1200" dirty="0"/>
            <a:t> </a:t>
          </a:r>
        </a:p>
      </dsp:txBody>
      <dsp:txXfrm>
        <a:off x="1981513" y="2198410"/>
        <a:ext cx="1683984" cy="673593"/>
      </dsp:txXfrm>
    </dsp:sp>
    <dsp:sp modelId="{9C6AA3F7-CD57-4283-A6D2-9807FC0F2EC3}">
      <dsp:nvSpPr>
        <dsp:cNvPr id="0" name=""/>
        <dsp:cNvSpPr/>
      </dsp:nvSpPr>
      <dsp:spPr>
        <a:xfrm>
          <a:off x="4288572" y="851222"/>
          <a:ext cx="1027230" cy="102723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C605C9-7E40-41A5-AB69-24923498BBEA}">
      <dsp:nvSpPr>
        <dsp:cNvPr id="0" name=""/>
        <dsp:cNvSpPr/>
      </dsp:nvSpPr>
      <dsp:spPr>
        <a:xfrm>
          <a:off x="4507490" y="1070140"/>
          <a:ext cx="589394" cy="58939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698F23-4C78-474F-9001-4806229D42DC}">
      <dsp:nvSpPr>
        <dsp:cNvPr id="0" name=""/>
        <dsp:cNvSpPr/>
      </dsp:nvSpPr>
      <dsp:spPr>
        <a:xfrm>
          <a:off x="3960195" y="2198410"/>
          <a:ext cx="1683984" cy="673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Tips for writing academic bios</a:t>
          </a:r>
        </a:p>
      </dsp:txBody>
      <dsp:txXfrm>
        <a:off x="3960195" y="2198410"/>
        <a:ext cx="1683984" cy="673593"/>
      </dsp:txXfrm>
    </dsp:sp>
    <dsp:sp modelId="{0A26D66B-7ABA-4FF9-8195-2D3172F91680}">
      <dsp:nvSpPr>
        <dsp:cNvPr id="0" name=""/>
        <dsp:cNvSpPr/>
      </dsp:nvSpPr>
      <dsp:spPr>
        <a:xfrm>
          <a:off x="6267253" y="851222"/>
          <a:ext cx="1027230" cy="102723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5BDB0E-F5AE-4361-A412-D08208ED44C1}">
      <dsp:nvSpPr>
        <dsp:cNvPr id="0" name=""/>
        <dsp:cNvSpPr/>
      </dsp:nvSpPr>
      <dsp:spPr>
        <a:xfrm>
          <a:off x="6486171" y="1070140"/>
          <a:ext cx="589394" cy="58939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FBC954-625B-44F7-8876-66D0D2449B41}">
      <dsp:nvSpPr>
        <dsp:cNvPr id="0" name=""/>
        <dsp:cNvSpPr/>
      </dsp:nvSpPr>
      <dsp:spPr>
        <a:xfrm>
          <a:off x="5938876" y="2198410"/>
          <a:ext cx="1683984" cy="673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Questions on CVs and academic bios</a:t>
          </a:r>
        </a:p>
      </dsp:txBody>
      <dsp:txXfrm>
        <a:off x="5938876" y="2198410"/>
        <a:ext cx="1683984" cy="673593"/>
      </dsp:txXfrm>
    </dsp:sp>
    <dsp:sp modelId="{6571E503-796E-4B9C-9DF5-33467BD63277}">
      <dsp:nvSpPr>
        <dsp:cNvPr id="0" name=""/>
        <dsp:cNvSpPr/>
      </dsp:nvSpPr>
      <dsp:spPr>
        <a:xfrm>
          <a:off x="8245935" y="851222"/>
          <a:ext cx="1027230" cy="102723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7BC9EA-4AA9-49AA-B492-F59627925519}">
      <dsp:nvSpPr>
        <dsp:cNvPr id="0" name=""/>
        <dsp:cNvSpPr/>
      </dsp:nvSpPr>
      <dsp:spPr>
        <a:xfrm>
          <a:off x="8464853" y="1070140"/>
          <a:ext cx="589394" cy="58939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743765-752E-4A8F-ADAD-23B2963498ED}">
      <dsp:nvSpPr>
        <dsp:cNvPr id="0" name=""/>
        <dsp:cNvSpPr/>
      </dsp:nvSpPr>
      <dsp:spPr>
        <a:xfrm>
          <a:off x="7917558" y="2198410"/>
          <a:ext cx="1683984" cy="673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Feedback workshop of CV and bios</a:t>
          </a:r>
        </a:p>
      </dsp:txBody>
      <dsp:txXfrm>
        <a:off x="7917558" y="2198410"/>
        <a:ext cx="1683984" cy="6735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3228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1744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7589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3730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37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38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3217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151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9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0967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9F1D8C6-DB42-4102-BDE3-3F1447378AD1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3409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1D8C6-DB42-4102-BDE3-3F1447378AD1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4066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lsevier.com/connect/writing-an-effective-academic-cv" TargetMode="External"/><Relationship Id="rId2" Type="http://schemas.openxmlformats.org/officeDocument/2006/relationships/hyperlink" Target="https://writing.wisc.edu/handbook/assignments/cv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texas.instructure.com/courses/1154845/pages/writing-your-academic-or-professional-bio" TargetMode="External"/><Relationship Id="rId5" Type="http://schemas.openxmlformats.org/officeDocument/2006/relationships/hyperlink" Target="https://www.smith.edu/sites/default/files/media/Documents/Lazarus-Center/curriculum_vitae.pdf" TargetMode="External"/><Relationship Id="rId4" Type="http://schemas.openxmlformats.org/officeDocument/2006/relationships/hyperlink" Target="https://gradschool.cornell.edu/career-and-professional-development/pathways-to-success/prepare-for-your-career/take-action/resumes-and-cvs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services.udel.edu/TDClient/32/Portal/KB/ArticleDet?ID=910" TargetMode="External"/><Relationship Id="rId2" Type="http://schemas.openxmlformats.org/officeDocument/2006/relationships/hyperlink" Target="https://services.udel.edu/TDClient/32/Portal/KB/ArticleDet?ID=17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camedia.uk/personal-academic-websites/9-great-personal-academic-website-exampl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24">
            <a:extLst>
              <a:ext uri="{FF2B5EF4-FFF2-40B4-BE49-F238E27FC236}">
                <a16:creationId xmlns:a16="http://schemas.microsoft.com/office/drawing/2014/main" id="{352BB3D1-FC10-43EE-8114-34C0EBA6F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FDA324-1599-4FF4-8A1F-44FA84BC7F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6636" y="992221"/>
            <a:ext cx="6247308" cy="4873558"/>
          </a:xfrm>
        </p:spPr>
        <p:txBody>
          <a:bodyPr anchor="ctr">
            <a:normAutofit/>
          </a:bodyPr>
          <a:lstStyle/>
          <a:p>
            <a:r>
              <a:rPr lang="en-US" sz="4800"/>
              <a:t>CV and Academic Bio Workshop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15284E-3216-45B3-99BD-25B70C5446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8056" y="996610"/>
            <a:ext cx="3363901" cy="4864780"/>
          </a:xfrm>
        </p:spPr>
        <p:txBody>
          <a:bodyPr anchor="ctr">
            <a:normAutofit/>
          </a:bodyPr>
          <a:lstStyle/>
          <a:p>
            <a:pPr algn="r"/>
            <a:r>
              <a:rPr lang="en-US" sz="2000" dirty="0">
                <a:solidFill>
                  <a:schemeClr val="tx2"/>
                </a:solidFill>
              </a:rPr>
              <a:t>Sarah K. Bruch</a:t>
            </a:r>
          </a:p>
          <a:p>
            <a:pPr algn="r"/>
            <a:endParaRPr lang="en-US" sz="2000" dirty="0">
              <a:solidFill>
                <a:schemeClr val="tx2"/>
              </a:solidFill>
            </a:endParaRPr>
          </a:p>
        </p:txBody>
      </p:sp>
      <p:cxnSp>
        <p:nvCxnSpPr>
          <p:cNvPr id="36" name="Straight Connector 26">
            <a:extLst>
              <a:ext uri="{FF2B5EF4-FFF2-40B4-BE49-F238E27FC236}">
                <a16:creationId xmlns:a16="http://schemas.microsoft.com/office/drawing/2014/main" id="{7766695C-9F91-4225-8954-E3288BC51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600200"/>
            <a:ext cx="0" cy="36576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7092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071A1-CF16-4A3F-AE99-397D94E2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Advice on </a:t>
            </a:r>
            <a:r>
              <a:rPr lang="en-US" dirty="0" err="1"/>
              <a:t>cvs</a:t>
            </a:r>
            <a:r>
              <a:rPr lang="en-US" dirty="0"/>
              <a:t> and bios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6404-F874-467F-B540-6B4BD4B84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Create CV first year of graduate school, and update as you have relevant accomplishments, publications, presentations, etc. </a:t>
            </a:r>
          </a:p>
          <a:p>
            <a:pPr marL="0" indent="0">
              <a:buNone/>
            </a:pPr>
            <a:r>
              <a:rPr lang="en-US" dirty="0"/>
              <a:t>Look at examples of faculty or researchers in your field to identify CV norms.</a:t>
            </a:r>
          </a:p>
          <a:p>
            <a:pPr marL="0" indent="0">
              <a:buNone/>
            </a:pPr>
            <a:r>
              <a:rPr lang="en-US" dirty="0"/>
              <a:t>Look at examples of students, new faculty, or early career PhD researchers to see what is typical at that career stage.</a:t>
            </a:r>
          </a:p>
          <a:p>
            <a:pPr marL="0" indent="0">
              <a:buNone/>
            </a:pPr>
            <a:r>
              <a:rPr lang="en-US" dirty="0"/>
              <a:t>Get feedback whenever you can - from advisors and faculty.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162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ctangle 90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99" name="Rectangle 98">
            <a:extLst>
              <a:ext uri="{FF2B5EF4-FFF2-40B4-BE49-F238E27FC236}">
                <a16:creationId xmlns:a16="http://schemas.microsoft.com/office/drawing/2014/main" id="{56412368-7E6B-4064-B6FA-72DF6DA0C2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8014FE20-9BCC-4219-A8AD-B1C110BD55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F071A1-CF16-4A3F-AE99-397D94E25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618" y="1778126"/>
            <a:ext cx="3557533" cy="1585717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5400" dirty="0"/>
              <a:t>example</a:t>
            </a:r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A661C966-C6C8-4667-903D-E68521C357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2618" y="3528543"/>
            <a:ext cx="55361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36439133-030D-427C-AADE-2B48B1991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77388" y="482171"/>
            <a:ext cx="4074533" cy="5149101"/>
            <a:chOff x="7477388" y="482171"/>
            <a:chExt cx="4074533" cy="5149101"/>
          </a:xfrm>
        </p:grpSpPr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2C11378B-6628-411A-9A79-CF10232D7D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77388" y="482171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08E6BF6A-26B8-45E6-887E-FE78A7984F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90447" y="812507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9" name="Rectangle 108">
            <a:extLst>
              <a:ext uri="{FF2B5EF4-FFF2-40B4-BE49-F238E27FC236}">
                <a16:creationId xmlns:a16="http://schemas.microsoft.com/office/drawing/2014/main" id="{82388B0B-738B-4313-8674-79D97E74A0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51624" y="977965"/>
            <a:ext cx="3119444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DFDC115-8FDB-4BB7-B560-0F4A06D0116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826" b="-4"/>
          <a:stretch/>
        </p:blipFill>
        <p:spPr>
          <a:xfrm>
            <a:off x="8116373" y="1116345"/>
            <a:ext cx="2799103" cy="3866172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6DF84359-5DD6-461B-9519-90AA2F46C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E90BC892-CE86-41EE-8A3B-2178D5170C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3875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071A1-CF16-4A3F-AE99-397D94E2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6404-F874-467F-B540-6B4BD4B84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University of Wisconsin CV Writing Tips (</a:t>
            </a:r>
            <a:r>
              <a:rPr lang="en-US" dirty="0">
                <a:hlinkClick r:id="rId2"/>
              </a:rPr>
              <a:t>link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Elsevier Writing an Effective Academic CV (</a:t>
            </a:r>
            <a:r>
              <a:rPr lang="en-US" dirty="0">
                <a:hlinkClick r:id="rId3"/>
              </a:rPr>
              <a:t>link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Cornell University Resumes and CVs (</a:t>
            </a:r>
            <a:r>
              <a:rPr lang="en-US" dirty="0">
                <a:hlinkClick r:id="rId4"/>
              </a:rPr>
              <a:t>link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Smith College CV for Academic and Research Roles (</a:t>
            </a:r>
            <a:r>
              <a:rPr lang="en-US" dirty="0">
                <a:hlinkClick r:id="rId5"/>
              </a:rPr>
              <a:t>link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Writing Your Academic or Professional Bio (</a:t>
            </a:r>
            <a:r>
              <a:rPr lang="en-US" dirty="0">
                <a:hlinkClick r:id="rId6"/>
              </a:rPr>
              <a:t>link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APPAM “Marketing Yourself: Job Document Review and Resume Writing</a:t>
            </a:r>
            <a:r>
              <a:rPr lang="en-US"/>
              <a:t>” Session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589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071A1-CF16-4A3F-AE99-397D94E2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 workshop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6404-F874-467F-B540-6B4BD4B84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Facilitated small group breakout rooms.</a:t>
            </a:r>
          </a:p>
          <a:p>
            <a:pPr marL="0" indent="0">
              <a:buNone/>
            </a:pPr>
            <a:r>
              <a:rPr lang="en-US" dirty="0"/>
              <a:t>Opportunity for each student to share draft of CV or bio and receive feedback from group.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743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832F7F-476E-430D-8B64-928777ABC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en-US" dirty="0"/>
              <a:t>Agenda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1853754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78DDDDC-0D26-4FDF-8DAB-F130C66089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6309823"/>
              </p:ext>
            </p:extLst>
          </p:nvPr>
        </p:nvGraphicFramePr>
        <p:xfrm>
          <a:off x="1450975" y="2331497"/>
          <a:ext cx="9604375" cy="3723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8881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071A1-CF16-4A3F-AE99-397D94E2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 Basics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6404-F874-467F-B540-6B4BD4B84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Primary document for applying for research and academic jobs.</a:t>
            </a:r>
          </a:p>
          <a:p>
            <a:pPr marL="0" indent="0">
              <a:buNone/>
            </a:pPr>
            <a:r>
              <a:rPr lang="en-US" dirty="0"/>
              <a:t>Includes information on educational background, publications, grants, awards, fellowships, and other key achievements including previous professional jobs, teaching and research experience.</a:t>
            </a:r>
          </a:p>
          <a:p>
            <a:pPr marL="0" indent="0">
              <a:buNone/>
            </a:pPr>
            <a:r>
              <a:rPr lang="en-US" dirty="0"/>
              <a:t>Length varies and gets longer as you accumulate more relevant accomplishments and experiences.</a:t>
            </a:r>
          </a:p>
        </p:txBody>
      </p:sp>
    </p:spTree>
    <p:extLst>
      <p:ext uri="{BB962C8B-B14F-4D97-AF65-F5344CB8AC3E}">
        <p14:creationId xmlns:p14="http://schemas.microsoft.com/office/powerpoint/2010/main" val="4139077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2FA7AD0A-1871-4DF8-9235-F49D0513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6B04CFB-FAE5-47DD-9B3E-4E9BA7A89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F071A1-CF16-4A3F-AE99-397D94E25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301" y="1474969"/>
            <a:ext cx="2823919" cy="1868760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3600"/>
              <a:t>CV content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E68D41B-9286-479F-9AB7-678C8E348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8ACF89C-CFC3-4D68-B3C4-2BEFB7BBE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3979389" y="482171"/>
            <a:chExt cx="7560115" cy="5149101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B770B7D-3C5C-4682-8DF0-20783592F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9389" y="482171"/>
              <a:ext cx="7560115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6893E11-7EC1-4EB6-A2A8-0B693F8FE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92448" y="812507"/>
              <a:ext cx="692827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622F7FD7-8884-4FD5-95AB-0B5C6033A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5487" y="977965"/>
            <a:ext cx="6615582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352F30E-1F95-4510-9731-0C70687472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0809" y="1116345"/>
            <a:ext cx="5278049" cy="386617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16EFE474-4FE0-4E8F-8F09-5ED2C9E76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CF8B8C81-54DC-4AF5-B682-3A2C70A6B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0411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2FA7AD0A-1871-4DF8-9235-F49D0513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36B04CFB-FAE5-47DD-9B3E-4E9BA7A89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F071A1-CF16-4A3F-AE99-397D94E25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301" y="1474969"/>
            <a:ext cx="2823919" cy="1868760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3600"/>
              <a:t>CV content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EE68D41B-9286-479F-9AB7-678C8E348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8ACF89C-CFC3-4D68-B3C4-2BEFB7BBE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3979389" y="482171"/>
            <a:chExt cx="7560115" cy="5149101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3B770B7D-3C5C-4682-8DF0-20783592F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9389" y="482171"/>
              <a:ext cx="7560115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A6893E11-7EC1-4EB6-A2A8-0B693F8FE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92448" y="812507"/>
              <a:ext cx="692827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622F7FD7-8884-4FD5-95AB-0B5C6033A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5487" y="977965"/>
            <a:ext cx="6615582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2925F4-A3C2-4E1F-9EA0-B8909D09F7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8374" y="1431579"/>
            <a:ext cx="6282919" cy="3235703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16EFE474-4FE0-4E8F-8F09-5ED2C9E76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CF8B8C81-54DC-4AF5-B682-3A2C70A6B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3904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071A1-CF16-4A3F-AE99-397D94E2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 organization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6404-F874-467F-B540-6B4BD4B84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Order of information is important and should be tailored to norms in your specific field.</a:t>
            </a:r>
          </a:p>
          <a:p>
            <a:pPr marL="0" indent="0">
              <a:buNone/>
            </a:pPr>
            <a:r>
              <a:rPr lang="en-US" dirty="0"/>
              <a:t>Arrange sections to highlight strengths for the position you are seeking.</a:t>
            </a:r>
          </a:p>
          <a:p>
            <a:pPr lvl="1"/>
            <a:r>
              <a:rPr lang="en-US" dirty="0"/>
              <a:t>Research positions emphasize publications and research experience</a:t>
            </a:r>
          </a:p>
          <a:p>
            <a:pPr lvl="1"/>
            <a:r>
              <a:rPr lang="en-US" dirty="0"/>
              <a:t>Teaching positions emphasize teaching experience</a:t>
            </a:r>
          </a:p>
          <a:p>
            <a:pPr marL="0" indent="0">
              <a:buNone/>
            </a:pPr>
            <a:r>
              <a:rPr lang="en-US" dirty="0"/>
              <a:t>Within each section, items should be listed in chronological order, the most recent appearing first.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741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071A1-CF16-4A3F-AE99-397D94E2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Academic Bios -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6404-F874-467F-B540-6B4BD4B84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Typically used for conferences, applying for fellowships and awards, listed on websites etc.</a:t>
            </a:r>
          </a:p>
          <a:p>
            <a:r>
              <a:rPr lang="en-US" dirty="0"/>
              <a:t>Basics include name, position, institution, then describe your research interests and main projects, and highlights of your accomplishments.</a:t>
            </a:r>
          </a:p>
          <a:p>
            <a:r>
              <a:rPr lang="en-US" dirty="0"/>
              <a:t>Usually very short 150-300 words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361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071A1-CF16-4A3F-AE99-397D94E2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Academic Bios -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6404-F874-467F-B540-6B4BD4B84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Recommended Content</a:t>
            </a:r>
          </a:p>
          <a:p>
            <a:r>
              <a:rPr lang="en-US" dirty="0"/>
              <a:t>Sarah Bruch is currently a PhD candidate at the University of Wisconsin, Madison. </a:t>
            </a:r>
          </a:p>
          <a:p>
            <a:r>
              <a:rPr lang="en-US" dirty="0"/>
              <a:t>Her research interests focus on …. Or Her research investigates…</a:t>
            </a:r>
          </a:p>
          <a:p>
            <a:r>
              <a:rPr lang="en-US" dirty="0"/>
              <a:t>Her dissertation …. </a:t>
            </a:r>
          </a:p>
          <a:p>
            <a:r>
              <a:rPr lang="en-US" dirty="0"/>
              <a:t>Her work has been published in … (or other statement of published research) </a:t>
            </a:r>
          </a:p>
          <a:p>
            <a:r>
              <a:rPr lang="en-US" dirty="0"/>
              <a:t>She is the recipient of … (list awards, fellowships or other honors)</a:t>
            </a:r>
          </a:p>
          <a:p>
            <a:r>
              <a:rPr lang="en-US" dirty="0"/>
              <a:t>Prior to graduate school she …. (describe relevant professional experience/positions)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035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071A1-CF16-4A3F-AE99-397D94E2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Academic websites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6404-F874-467F-B540-6B4BD4B84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071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u="sng" dirty="0"/>
              <a:t>Typical Content </a:t>
            </a:r>
          </a:p>
          <a:p>
            <a:r>
              <a:rPr lang="en-US" dirty="0"/>
              <a:t>Homepage w/ pic and short description w/ page links to: </a:t>
            </a:r>
          </a:p>
          <a:p>
            <a:pPr lvl="1"/>
            <a:r>
              <a:rPr lang="en-US" dirty="0"/>
              <a:t>CV</a:t>
            </a:r>
          </a:p>
          <a:p>
            <a:pPr lvl="1"/>
            <a:r>
              <a:rPr lang="en-US" dirty="0"/>
              <a:t>Research (w/ short project/paper descriptions and links to publications)</a:t>
            </a:r>
          </a:p>
          <a:p>
            <a:pPr lvl="1"/>
            <a:r>
              <a:rPr lang="en-US" dirty="0"/>
              <a:t>Teaching (w/ short teaching statement and list of course and links to syllabi)</a:t>
            </a:r>
          </a:p>
          <a:p>
            <a:pPr marL="0" indent="0">
              <a:buNone/>
            </a:pPr>
            <a:r>
              <a:rPr lang="en-US" b="1" u="sng" dirty="0"/>
              <a:t>UD Resources</a:t>
            </a:r>
            <a:endParaRPr lang="en-US" u="sng" dirty="0"/>
          </a:p>
          <a:p>
            <a:r>
              <a:rPr lang="en-US" dirty="0"/>
              <a:t>Guidelines for Personal Websites (</a:t>
            </a:r>
            <a:r>
              <a:rPr lang="en-US" dirty="0">
                <a:hlinkClick r:id="rId2"/>
              </a:rPr>
              <a:t>link</a:t>
            </a:r>
            <a:r>
              <a:rPr lang="en-US" dirty="0"/>
              <a:t>)</a:t>
            </a:r>
          </a:p>
          <a:p>
            <a:r>
              <a:rPr lang="en-US" dirty="0"/>
              <a:t>Creating a WordPress Account (</a:t>
            </a:r>
            <a:r>
              <a:rPr lang="en-US" dirty="0">
                <a:hlinkClick r:id="rId3"/>
              </a:rPr>
              <a:t>link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b="1" u="sng" dirty="0"/>
              <a:t>Other Resources</a:t>
            </a:r>
          </a:p>
          <a:p>
            <a:r>
              <a:rPr lang="en-US" dirty="0"/>
              <a:t>Examples: see typical format examples (</a:t>
            </a:r>
            <a:r>
              <a:rPr lang="en-US" dirty="0">
                <a:hlinkClick r:id="rId4"/>
              </a:rPr>
              <a:t>link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42783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46B73CBF387D489FC0114B5AB0FE38" ma:contentTypeVersion="10" ma:contentTypeDescription="Create a new document." ma:contentTypeScope="" ma:versionID="8e6afb68e91e6d5c79164c70002f599b">
  <xsd:schema xmlns:xsd="http://www.w3.org/2001/XMLSchema" xmlns:xs="http://www.w3.org/2001/XMLSchema" xmlns:p="http://schemas.microsoft.com/office/2006/metadata/properties" xmlns:ns3="43022a01-b7a9-4ed8-9f3b-6192a9ff9cf0" targetNamespace="http://schemas.microsoft.com/office/2006/metadata/properties" ma:root="true" ma:fieldsID="2f7f92fd37201961a8e4789412156909" ns3:_="">
    <xsd:import namespace="43022a01-b7a9-4ed8-9f3b-6192a9ff9cf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022a01-b7a9-4ed8-9f3b-6192a9ff9c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93A863D-0FEA-4C1E-A951-408B6235CE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022a01-b7a9-4ed8-9f3b-6192a9ff9c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2A4897F-0E40-4FAE-B97A-DB15CE89A259}">
  <ds:schemaRefs>
    <ds:schemaRef ds:uri="http://purl.org/dc/terms/"/>
    <ds:schemaRef ds:uri="43022a01-b7a9-4ed8-9f3b-6192a9ff9cf0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5A0CF14-A9A0-49ED-B937-471CBB7D591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943</TotalTime>
  <Words>519</Words>
  <Application>Microsoft Office PowerPoint</Application>
  <PresentationFormat>Widescreen</PresentationFormat>
  <Paragraphs>62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Gill Sans MT</vt:lpstr>
      <vt:lpstr>Gallery</vt:lpstr>
      <vt:lpstr>CV and Academic Bio Workshop</vt:lpstr>
      <vt:lpstr>Agenda</vt:lpstr>
      <vt:lpstr>CV Basics </vt:lpstr>
      <vt:lpstr>CV content</vt:lpstr>
      <vt:lpstr>CV content</vt:lpstr>
      <vt:lpstr>CV organization </vt:lpstr>
      <vt:lpstr>Academic Bios - basics</vt:lpstr>
      <vt:lpstr>Academic Bios - Content</vt:lpstr>
      <vt:lpstr>Academic websites</vt:lpstr>
      <vt:lpstr>Advice on cvs and bios</vt:lpstr>
      <vt:lpstr>example</vt:lpstr>
      <vt:lpstr>additional resources</vt:lpstr>
      <vt:lpstr>Feedback workshop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 and Academic Bio Workshop</dc:title>
  <dc:creator>Bruch, Sarah</dc:creator>
  <cp:lastModifiedBy>Bruch, Sarah K</cp:lastModifiedBy>
  <cp:revision>6</cp:revision>
  <dcterms:created xsi:type="dcterms:W3CDTF">2020-09-29T13:13:04Z</dcterms:created>
  <dcterms:modified xsi:type="dcterms:W3CDTF">2022-10-11T00:36:50Z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0x0101006D46B73CBF387D489FC0114B5AB0FE38</vt:lpwstr>
  </property>
</Properties>
</file>